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iIFoz++w3gX2xQ89eGmeNC8G+5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328793-8D82-4821-90BC-79BD8820BE14}">
  <a:tblStyle styleId="{B5328793-8D82-4821-90BC-79BD8820BE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c323cfb1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c323cfb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c347457e0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c347457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hyperlink" Target="https://drive.google.com/file/d/1GKL2DEoNGASyDXl1YgVm9In_DhtM44ym/view?usp=sharing" TargetMode="External"/><Relationship Id="rId5" Type="http://schemas.openxmlformats.org/officeDocument/2006/relationships/hyperlink" Target="http://drive.google.com/file/d/1GKL2DEoNGASyDXl1YgVm9In_DhtM44ym/view" TargetMode="External"/><Relationship Id="rId6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ciencedirect.com/science/article/pii/S1537511020303329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/>
              <a:t>Machine Learning Based Age Prediction of Coconut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474688" y="5336498"/>
            <a:ext cx="2853128" cy="1493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    	                                                                                   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Jose Joseph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Professor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IIITMK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9279013" y="5269195"/>
            <a:ext cx="3257862" cy="1974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Parvathy H 		                                                                                         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 No: 31020024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M.Sc Machine Intelligence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IIITMK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c323cfb1c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Results &amp; Discussions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g13c323cfb1c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Times New Roman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odels created were able to predict the age of coconuts with varied success rates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imes New Roman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Classifier model produced better results compared to object detection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3c323cfb1c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8" name="Google Shape;178;g13c323cfb1c_0_0"/>
          <p:cNvSpPr txBox="1"/>
          <p:nvPr/>
        </p:nvSpPr>
        <p:spPr>
          <a:xfrm>
            <a:off x="950375" y="631190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/>
          <p:nvPr>
            <p:ph type="title"/>
          </p:nvPr>
        </p:nvSpPr>
        <p:spPr>
          <a:xfrm>
            <a:off x="838200" y="0"/>
            <a:ext cx="10515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Results &amp; Discussions - contd</a:t>
            </a:r>
            <a:endParaRPr/>
          </a:p>
        </p:txBody>
      </p:sp>
      <p:pic>
        <p:nvPicPr>
          <p:cNvPr id="184" name="Google Shape;184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0650" y="768054"/>
            <a:ext cx="5734800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"/>
          <p:cNvSpPr txBox="1"/>
          <p:nvPr/>
        </p:nvSpPr>
        <p:spPr>
          <a:xfrm>
            <a:off x="2426725" y="5770250"/>
            <a:ext cx="71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5: Results from classifier based on EfficientNetLite0. Accuracy : 90%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87" name="Google Shape;187;p9"/>
          <p:cNvSpPr txBox="1"/>
          <p:nvPr/>
        </p:nvSpPr>
        <p:spPr>
          <a:xfrm>
            <a:off x="838200" y="632965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>
            <p:ph type="title"/>
          </p:nvPr>
        </p:nvSpPr>
        <p:spPr>
          <a:xfrm>
            <a:off x="838200" y="228175"/>
            <a:ext cx="10515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Results &amp; Discussions - contd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53331"/>
            <a:ext cx="5400203" cy="420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893075" y="5458394"/>
            <a:ext cx="52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6: Results from classifier based on ResNet50. Accuracy : 93%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7497235" y="4968225"/>
            <a:ext cx="3679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Video: Working of sample android app</a:t>
            </a:r>
            <a:b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https://drive.google.com/file/d/1GKL2DEoNGASyDXl1YgVm9In_DhtM44ym/view?usp=sharing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10" title="tender_mature_screen_recording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2625" y="1870576"/>
            <a:ext cx="5400202" cy="303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722150" y="632965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/>
          <p:nvPr>
            <p:ph type="title"/>
          </p:nvPr>
        </p:nvSpPr>
        <p:spPr>
          <a:xfrm>
            <a:off x="838200" y="93875"/>
            <a:ext cx="105156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Results &amp; Discussions - contd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850" y="1057413"/>
            <a:ext cx="3090600" cy="20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"/>
          <p:cNvSpPr txBox="1"/>
          <p:nvPr/>
        </p:nvSpPr>
        <p:spPr>
          <a:xfrm>
            <a:off x="838199" y="3167400"/>
            <a:ext cx="371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7: Result from inference performed using object detector based on EfficientDet-Lite0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" name="Google Shape;2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044" y="744300"/>
            <a:ext cx="2565556" cy="16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999" y="2399750"/>
            <a:ext cx="2757350" cy="18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7775" y="744300"/>
            <a:ext cx="3138225" cy="165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 txBox="1"/>
          <p:nvPr/>
        </p:nvSpPr>
        <p:spPr>
          <a:xfrm>
            <a:off x="6750675" y="4206300"/>
            <a:ext cx="505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Result from inference performed using object detector based on EfficientDet-Lite0- detect 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coconut only, no classification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0" name="Google Shape;210;p11"/>
          <p:cNvGraphicFramePr/>
          <p:nvPr/>
        </p:nvGraphicFramePr>
        <p:xfrm>
          <a:off x="414875" y="385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{B5328793-8D82-4821-90BC-79BD8820BE14}</a:tableStyleId>
              </a:tblPr>
              <a:tblGrid>
                <a:gridCol w="2741475"/>
                <a:gridCol w="2741475"/>
              </a:tblGrid>
              <a:tr h="65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 at IoU=.50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5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 detection with classification as tender/mature</a:t>
                      </a:r>
                      <a:br>
                        <a:rPr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</a:t>
                      </a:r>
                      <a:r>
                        <a:rPr lang="en-I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EfficientDet-Lite0)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>
                          <a:solidFill>
                            <a:srgbClr val="21212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0.007538254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5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 detection as coconut only</a:t>
                      </a:r>
                      <a:br>
                        <a:rPr lang="en-I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I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(EfficientDet-Lite0)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50">
                          <a:solidFill>
                            <a:srgbClr val="21212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0.28234622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1" name="Google Shape;211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12" name="Google Shape;212;p11"/>
          <p:cNvSpPr txBox="1"/>
          <p:nvPr/>
        </p:nvSpPr>
        <p:spPr>
          <a:xfrm>
            <a:off x="606125" y="632965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>
            <p:ph type="title"/>
          </p:nvPr>
        </p:nvSpPr>
        <p:spPr>
          <a:xfrm>
            <a:off x="838200" y="114075"/>
            <a:ext cx="105156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Results &amp; Discussions - contd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08" y="1057133"/>
            <a:ext cx="4267200" cy="26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2332" y="1057123"/>
            <a:ext cx="3782189" cy="234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2"/>
          <p:cNvSpPr txBox="1"/>
          <p:nvPr/>
        </p:nvSpPr>
        <p:spPr>
          <a:xfrm>
            <a:off x="577133" y="3688127"/>
            <a:ext cx="52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for classifier model based on EfficientNet-lite0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12"/>
          <p:cNvSpPr txBox="1"/>
          <p:nvPr/>
        </p:nvSpPr>
        <p:spPr>
          <a:xfrm>
            <a:off x="7336971" y="3590404"/>
            <a:ext cx="52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:For classifier model based on ResNet50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3959" y="3791708"/>
            <a:ext cx="3560873" cy="223135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2"/>
          <p:cNvSpPr txBox="1"/>
          <p:nvPr/>
        </p:nvSpPr>
        <p:spPr>
          <a:xfrm>
            <a:off x="4206363" y="6048831"/>
            <a:ext cx="52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</a:t>
            </a: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for object detection model based on EfficientDet-lite0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5" name="Google Shape;225;p12"/>
          <p:cNvSpPr txBox="1"/>
          <p:nvPr/>
        </p:nvSpPr>
        <p:spPr>
          <a:xfrm>
            <a:off x="402650" y="6382375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/>
          </a:p>
        </p:txBody>
      </p:sp>
      <p:sp>
        <p:nvSpPr>
          <p:cNvPr id="231" name="Google Shape;23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Expand dataset to improve results</a:t>
            </a:r>
            <a:endParaRPr/>
          </a:p>
          <a:p>
            <a:pPr indent="-228600" lvl="1" marL="6858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With known bunches of coconut in tender/mature  class</a:t>
            </a:r>
            <a:endParaRPr/>
          </a:p>
          <a:p>
            <a:pPr indent="-228600" lvl="1" marL="6858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Include coconuts of different varieties, colour</a:t>
            </a:r>
            <a:endParaRPr/>
          </a:p>
          <a:p>
            <a:pPr indent="-228600" lvl="1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>
                <a:latin typeface="Times New Roman"/>
                <a:ea typeface="Times New Roman"/>
                <a:cs typeface="Times New Roman"/>
                <a:sym typeface="Times New Roman"/>
              </a:rPr>
              <a:t>Best-fit coconut based object detection</a:t>
            </a:r>
            <a:endParaRPr/>
          </a:p>
          <a:p>
            <a:pPr indent="-228600" lvl="2" marL="6858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Decouple object detection and classification, decrease model complexity</a:t>
            </a:r>
            <a:endParaRPr/>
          </a:p>
          <a:p>
            <a:pPr indent="-228600" lvl="2" marL="6858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Improve accuracy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33" name="Google Shape;233;p13"/>
          <p:cNvSpPr txBox="1"/>
          <p:nvPr/>
        </p:nvSpPr>
        <p:spPr>
          <a:xfrm>
            <a:off x="676500" y="631190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239" name="Google Shape;239;p14"/>
          <p:cNvSpPr txBox="1"/>
          <p:nvPr>
            <p:ph idx="1" type="body"/>
          </p:nvPr>
        </p:nvSpPr>
        <p:spPr>
          <a:xfrm>
            <a:off x="838200" y="1825625"/>
            <a:ext cx="1094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Thamban K.P. and D. Jaganathan. “Coconut production in Kerala”  in Indian Coconut Journal. In: (Aug. 2016).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Subramanian Parvathi and Sankar Tamil Selvi. “Detection of maturity stages of coconuts in complex background using Faster R-CNN model”. In: Biosystems Engineering 202 (2021), pp. 119–132. issn: 1537-5110. doi: https://doi.org/10.1016/j.biosystemseng.2020.12.002. url: </a:t>
            </a:r>
            <a:r>
              <a:rPr lang="en-I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https://www.sciencedirect.com/science/article/pii/S1537511020303329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Tensorflow. Training Custom Object Detector. url: https : / / tensorflow - object</a:t>
            </a: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detection-api-tutorial.readthedocs.io/en/tensorflow-1.14/training.html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Dr Hemalatha Nambisan and Dr Rajesh M K. “Coconut”, Mendeley Data, V1. doi:10.17632/mmc345tfjw.1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/>
        </p:nvSpPr>
        <p:spPr>
          <a:xfrm>
            <a:off x="2425961" y="2929812"/>
            <a:ext cx="70539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246" name="Google Shape;246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c347457e0_0_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g13c347457e0_0_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Times New Roman"/>
              <a:buChar char="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imes New Roman"/>
              <a:buChar char="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imes New Roman"/>
              <a:buChar char="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Aim, Scope and Approach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imes New Roman"/>
              <a:buChar char="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imes New Roman"/>
              <a:buChar char="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imes New Roman"/>
              <a:buChar char="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imes New Roman"/>
              <a:buChar char="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Object Detection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imes New Roman"/>
              <a:buChar char="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Results &amp; Discussions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g13c347457e0_0_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838200" y="43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623800" y="1185175"/>
            <a:ext cx="78279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i="0" lang="en-IN" sz="20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Coconut - Kerala’s most important cultivated crop</a:t>
            </a:r>
            <a:endParaRPr i="0" sz="2000" u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i="0" lang="en-IN" sz="20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to coconut cultivation - lack of skilled labor, high wage rate 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i="0" lang="en-IN" sz="20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Coconut in different age - suitable for different uses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i="0" lang="en-IN" sz="20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7-9 months : Tender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i="0" lang="en-IN" sz="20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Greater than 12 months :  Mature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i="0" lang="en-IN" sz="20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expertise needed to correctly predict the 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i="0" lang="en-IN" sz="20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technology adoption - need of the hour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i="0" lang="en-IN" sz="20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Challenging problem - presence of leaves, stalks, similar background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-5808" l="-5808" r="0" t="0"/>
          <a:stretch/>
        </p:blipFill>
        <p:spPr>
          <a:xfrm>
            <a:off x="8298826" y="2050675"/>
            <a:ext cx="3675525" cy="27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8011025" y="4807330"/>
            <a:ext cx="456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https://mapio.net/pic/p-54276565/</a:t>
            </a:r>
            <a:endParaRPr/>
          </a:p>
        </p:txBody>
      </p:sp>
      <p:sp>
        <p:nvSpPr>
          <p:cNvPr id="102" name="Google Shape;102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950375" y="631190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/>
          </a:p>
        </p:txBody>
      </p:sp>
      <p:sp>
        <p:nvSpPr>
          <p:cNvPr id="109" name="Google Shape;109;p3"/>
          <p:cNvSpPr txBox="1"/>
          <p:nvPr>
            <p:ph idx="1" type="body"/>
          </p:nvPr>
        </p:nvSpPr>
        <p:spPr>
          <a:xfrm>
            <a:off x="539620" y="1690688"/>
            <a:ext cx="6047792" cy="466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Coconut at different stages of development – suitable for different purpose</a:t>
            </a:r>
            <a:endParaRPr/>
          </a:p>
          <a:p>
            <a:pPr indent="-22860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Time consuming &amp; cumbersome traditional methods</a:t>
            </a:r>
            <a:endParaRPr/>
          </a:p>
          <a:p>
            <a:pPr indent="-22860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High expertise &amp; skill needed</a:t>
            </a:r>
            <a:endParaRPr/>
          </a:p>
          <a:p>
            <a:pPr indent="-22860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Timely harvesting – better commercial possibilities</a:t>
            </a:r>
            <a:endParaRPr/>
          </a:p>
          <a:p>
            <a:pPr indent="-22860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Need for correctly ascertaining age of coconut </a:t>
            </a:r>
            <a:endParaRPr/>
          </a:p>
          <a:p>
            <a:pPr indent="-22860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as tender or mature can help</a:t>
            </a:r>
            <a:endParaRPr/>
          </a:p>
          <a:p>
            <a:pPr indent="-22860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Initial step to fully automated coconut harvesting</a:t>
            </a:r>
            <a:endParaRPr/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0651" y="834657"/>
            <a:ext cx="3220151" cy="159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30802" y="754958"/>
            <a:ext cx="2458430" cy="147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7412" y="2571811"/>
            <a:ext cx="2753926" cy="11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7412" y="3924039"/>
            <a:ext cx="2397022" cy="175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96631" y="4033410"/>
            <a:ext cx="2755279" cy="155814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6463091" y="5979395"/>
            <a:ext cx="5667081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5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 added products from coconuts. Source: https://www.coconutboard.in/docs/article-valueaddition-director.pdf</a:t>
            </a: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72423" y="2608766"/>
            <a:ext cx="2857749" cy="128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776613" y="643950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Aim, Scope and Approach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4"/>
          <p:cNvSpPr txBox="1"/>
          <p:nvPr>
            <p:ph idx="1" type="body"/>
          </p:nvPr>
        </p:nvSpPr>
        <p:spPr>
          <a:xfrm>
            <a:off x="561474" y="1475874"/>
            <a:ext cx="6047873" cy="4892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Classify coconut as tender or mature</a:t>
            </a:r>
            <a:endParaRPr/>
          </a:p>
          <a:p>
            <a:pPr indent="-22860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Analyse different solutions</a:t>
            </a:r>
            <a:endParaRPr/>
          </a:p>
          <a:p>
            <a:pPr indent="-22860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As a classification problem – based on provided image data</a:t>
            </a:r>
            <a:endParaRPr/>
          </a:p>
          <a:p>
            <a:pPr indent="-228600" lvl="1" marL="6858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Sample android app</a:t>
            </a:r>
            <a:endParaRPr/>
          </a:p>
          <a:p>
            <a:pPr indent="-228600" lvl="1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As an object detection problem – natural settings, background, presence of leaves, stalks etc </a:t>
            </a:r>
            <a:endParaRPr/>
          </a:p>
          <a:p>
            <a:pPr indent="-228600" lvl="2" marL="6858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Approach 1: Object detection with class prediction as tender or mature</a:t>
            </a:r>
            <a:endParaRPr/>
          </a:p>
          <a:p>
            <a:pPr indent="-228600" lvl="2" marL="6858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Approach 2: Detect “best-fit” coconut</a:t>
            </a: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 🡪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extract </a:t>
            </a: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🡪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 classify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0272" y="988642"/>
            <a:ext cx="4718103" cy="52075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653675" y="632965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>
            <p:ph type="title"/>
          </p:nvPr>
        </p:nvSpPr>
        <p:spPr>
          <a:xfrm>
            <a:off x="838200" y="1350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/>
          </a:p>
        </p:txBody>
      </p:sp>
      <p:sp>
        <p:nvSpPr>
          <p:cNvPr id="133" name="Google Shape;133;p5"/>
          <p:cNvSpPr txBox="1"/>
          <p:nvPr>
            <p:ph idx="1" type="body"/>
          </p:nvPr>
        </p:nvSpPr>
        <p:spPr>
          <a:xfrm>
            <a:off x="838200" y="1163925"/>
            <a:ext cx="10515600" cy="5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76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Thamban K.P. and D. Jaganathan.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1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etter technology adoption can improve productivity in coconut cultivation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•"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Parvathi Subramanian and Tamil Selvi Sankar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1" marL="6858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Image processing techniques alone - unable to detect all varieties of coconuts, complexity in the environment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1" marL="6858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•"/>
            </a:pP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Faster R-CNN with ResNet-50 model for coconut detection in two major maturation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Chiagoziem C. Ukwuoma et al.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1" marL="6858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900"/>
              <a:buFont typeface="Times New Roman"/>
              <a:buChar char="•"/>
            </a:pP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Computer Vision, deep learning for fruit detection and classification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7650" lvl="0" marL="2286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Tan et al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1" marL="6858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900"/>
              <a:buFont typeface="Times New Roman"/>
              <a:buChar char="•"/>
            </a:pP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EfficientNet, EfficientDet - scaling CNNs for efficient models for resource constrained devices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996025" y="631190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Coconut image dataset containing a total of 999 images of tender and matured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Data preparation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Split to train,  validation, test images (80%, 10%, 10% 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Object detection: Bounding box drawn, labelled and converted to xml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8019" y="2592177"/>
            <a:ext cx="4526672" cy="19280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/>
          <p:nvPr/>
        </p:nvSpPr>
        <p:spPr>
          <a:xfrm>
            <a:off x="3758019" y="4397846"/>
            <a:ext cx="52904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 4: Results from classifier based on EfficientNetLite0. Accuracy : 90%</a:t>
            </a:r>
            <a:endParaRPr/>
          </a:p>
        </p:txBody>
      </p:sp>
      <p:sp>
        <p:nvSpPr>
          <p:cNvPr id="144" name="Google Shape;144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838200" y="631190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endParaRPr/>
          </a:p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Transfer learning was relied upon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Classifier built from pre-trained models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VGG16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ResNet50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EfficientNet-Lite0</a:t>
            </a:r>
            <a:endParaRPr/>
          </a:p>
          <a:p>
            <a:pPr indent="-228600" lvl="1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>
                <a:latin typeface="Times New Roman"/>
                <a:ea typeface="Times New Roman"/>
                <a:cs typeface="Times New Roman"/>
                <a:sym typeface="Times New Roman"/>
              </a:rPr>
              <a:t>Trained ResNet50 model incorporated into sample android app</a:t>
            </a:r>
            <a:endParaRPr/>
          </a:p>
          <a:p>
            <a:pPr indent="0" lvl="1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 txBox="1"/>
          <p:nvPr>
            <p:ph idx="12" type="sldNum"/>
          </p:nvPr>
        </p:nvSpPr>
        <p:spPr>
          <a:xfrm>
            <a:off x="8793175" y="63119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838200" y="631190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type="title"/>
          </p:nvPr>
        </p:nvSpPr>
        <p:spPr>
          <a:xfrm>
            <a:off x="838200" y="365125"/>
            <a:ext cx="10515600" cy="1421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Object Detection</a:t>
            </a:r>
            <a:endParaRPr/>
          </a:p>
        </p:txBody>
      </p:sp>
      <p:sp>
        <p:nvSpPr>
          <p:cNvPr id="159" name="Google Shape;159;p8"/>
          <p:cNvSpPr txBox="1"/>
          <p:nvPr>
            <p:ph idx="1" type="body"/>
          </p:nvPr>
        </p:nvSpPr>
        <p:spPr>
          <a:xfrm>
            <a:off x="838200" y="1561151"/>
            <a:ext cx="10515600" cy="4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Object detector with bounding box, class label and confidence level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Attempt to build Faster-RCNN object detector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EfficientDet-Lite0 based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 sz="2800">
                <a:latin typeface="Times New Roman"/>
                <a:ea typeface="Times New Roman"/>
                <a:cs typeface="Times New Roman"/>
                <a:sym typeface="Times New Roman"/>
              </a:rPr>
              <a:t>Proposed method: Best-Fit coconut detection followed by classification</a:t>
            </a:r>
            <a:endParaRPr/>
          </a:p>
          <a:p>
            <a:pPr indent="-228600" lvl="2" marL="6858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Decouple object detection and class prediction</a:t>
            </a:r>
            <a:endParaRPr/>
          </a:p>
          <a:p>
            <a:pPr indent="-228600" lvl="2" marL="6858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Decrease model complexity</a:t>
            </a:r>
            <a:endParaRPr/>
          </a:p>
          <a:p>
            <a:pPr indent="-228600" lvl="2" marL="6858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Improve accuracy</a:t>
            </a: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1830497" y="5182749"/>
            <a:ext cx="8120458" cy="877887"/>
            <a:chOff x="3770" y="2270389"/>
            <a:chExt cx="8120458" cy="877887"/>
          </a:xfrm>
        </p:grpSpPr>
        <p:sp>
          <p:nvSpPr>
            <p:cNvPr id="161" name="Google Shape;161;p8"/>
            <p:cNvSpPr/>
            <p:nvPr/>
          </p:nvSpPr>
          <p:spPr>
            <a:xfrm>
              <a:off x="3770" y="2270389"/>
              <a:ext cx="2194718" cy="877887"/>
            </a:xfrm>
            <a:prstGeom prst="chevron">
              <a:avLst>
                <a:gd fmla="val 5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 txBox="1"/>
            <p:nvPr/>
          </p:nvSpPr>
          <p:spPr>
            <a:xfrm>
              <a:off x="442714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Detect best-fit coconut</a:t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988349" y="2270389"/>
              <a:ext cx="2194718" cy="877887"/>
            </a:xfrm>
            <a:prstGeom prst="chevron">
              <a:avLst>
                <a:gd fmla="val 5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2427293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 best-fit coconut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3954264" y="2270389"/>
              <a:ext cx="2194718" cy="877887"/>
            </a:xfrm>
            <a:prstGeom prst="chevron">
              <a:avLst>
                <a:gd fmla="val 5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 txBox="1"/>
            <p:nvPr/>
          </p:nvSpPr>
          <p:spPr>
            <a:xfrm>
              <a:off x="4393208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Feed to classifier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5929510" y="2270389"/>
              <a:ext cx="2194718" cy="877887"/>
            </a:xfrm>
            <a:prstGeom prst="chevron">
              <a:avLst>
                <a:gd fmla="val 5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 txBox="1"/>
            <p:nvPr/>
          </p:nvSpPr>
          <p:spPr>
            <a:xfrm>
              <a:off x="6368454" y="2270389"/>
              <a:ext cx="1316831" cy="877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Predict as tender/mature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0" name="Google Shape;170;p8"/>
          <p:cNvSpPr txBox="1"/>
          <p:nvPr/>
        </p:nvSpPr>
        <p:spPr>
          <a:xfrm>
            <a:off x="838200" y="6329650"/>
            <a:ext cx="52917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Based Age Prediction of Coconut</a:t>
            </a:r>
            <a:endParaRPr sz="8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2022-07-12T19:54:13Z</dcterms:created>
  <dc:creator>Parvathy H</dc:creator>
</cp:coreProperties>
</file>